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0" d="100"/>
          <a:sy n="70" d="100"/>
        </p:scale>
        <p:origin x="1373"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7/14/2025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jpeg>
</file>

<file path=ppt/media/image21.png>
</file>

<file path=ppt/media/image22.pn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1986925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278945" y="5635534"/>
            <a:ext cx="6764111" cy="92333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Randall Hidalgo Sánchez</a:t>
            </a:r>
          </a:p>
          <a:p>
            <a:r>
              <a:rPr lang="en-US" dirty="0">
                <a:solidFill>
                  <a:schemeClr val="bg2"/>
                </a:solidFill>
                <a:latin typeface="Abadi" panose="020B0604020104020204" pitchFamily="34" charset="0"/>
                <a:ea typeface="SF Pro" pitchFamily="2" charset="0"/>
                <a:cs typeface="SF Pro" pitchFamily="2" charset="0"/>
              </a:rPr>
              <a:t>2025-07-14</a:t>
            </a:r>
          </a:p>
          <a:p>
            <a:r>
              <a:rPr lang="en-US" dirty="0">
                <a:solidFill>
                  <a:schemeClr val="bg2"/>
                </a:solidFill>
                <a:latin typeface="Abadi" panose="020B0604020104020204" pitchFamily="34" charset="0"/>
                <a:ea typeface="SF Pro" pitchFamily="2" charset="0"/>
                <a:cs typeface="SF Pro" pitchFamily="2" charset="0"/>
              </a:rPr>
              <a:t>https://github.com/randall-hidalgosanchez/IBM-Capstone</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https://github.com/randall-hidalgosanchez/IBM-Capstone/blob/main/Scripts/03.%20labs-jupyter-spacex-Data%20wrangling.ipynb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https://github.com/randall-hidalgosanchez/IBM-Capstone/blob/main/Scripts/05.%20pandas-matplotlib-edadataviz.ipynb</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https://github.com/randall-hidalgosanchez/IBM-Capstone/blob/main/Scripts/04.%20jupyter-labs-eda-sql-coursera_sqllite.ipynb</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https://github.com/randall-hidalgosanchez/IBM-Capstone/blob/main/Scripts/06.%20lab_jupyter_launch_site_location_interactive.ipynb</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https://github.com/randall-hidalgosanchez/IBM-Capstone/blob/main/Scripts/07.%20spacex-dash-app.py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https://github.com/randall-hidalgosanchez/IBM-Capstone/blob/main/Scripts/08.%20SpaceX_Machine%20Learning%20Prediction_Part_5.ipynb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050" name="Picture 2">
            <a:extLst>
              <a:ext uri="{FF2B5EF4-FFF2-40B4-BE49-F238E27FC236}">
                <a16:creationId xmlns:a16="http://schemas.microsoft.com/office/drawing/2014/main" id="{90D00F9A-FBAE-8E2C-4062-70AAFD4D09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435317"/>
            <a:ext cx="5276850" cy="4791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3074" name="Picture 2">
            <a:extLst>
              <a:ext uri="{FF2B5EF4-FFF2-40B4-BE49-F238E27FC236}">
                <a16:creationId xmlns:a16="http://schemas.microsoft.com/office/drawing/2014/main" id="{7E9FA172-F80D-B92A-1AA1-6B5741C40F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76347" y="1435317"/>
            <a:ext cx="5276850" cy="4791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4098" name="Picture 2">
            <a:extLst>
              <a:ext uri="{FF2B5EF4-FFF2-40B4-BE49-F238E27FC236}">
                <a16:creationId xmlns:a16="http://schemas.microsoft.com/office/drawing/2014/main" id="{77190927-645D-B862-9A96-330E3F8303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51586" y="1432561"/>
            <a:ext cx="5534025" cy="4248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5122" name="Picture 2">
            <a:extLst>
              <a:ext uri="{FF2B5EF4-FFF2-40B4-BE49-F238E27FC236}">
                <a16:creationId xmlns:a16="http://schemas.microsoft.com/office/drawing/2014/main" id="{49BD8042-41CF-8A58-2D25-12B52876AB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6540" y="1425792"/>
            <a:ext cx="5119994" cy="4599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146" name="Picture 2">
            <a:extLst>
              <a:ext uri="{FF2B5EF4-FFF2-40B4-BE49-F238E27FC236}">
                <a16:creationId xmlns:a16="http://schemas.microsoft.com/office/drawing/2014/main" id="{D4728385-7AB7-D359-4DB3-5564B0EEE6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01995" y="1425792"/>
            <a:ext cx="5119994" cy="45997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7170" name="Picture 2">
            <a:extLst>
              <a:ext uri="{FF2B5EF4-FFF2-40B4-BE49-F238E27FC236}">
                <a16:creationId xmlns:a16="http://schemas.microsoft.com/office/drawing/2014/main" id="{0C3E81D7-268A-916F-5F49-6A01859857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7964" y="1433170"/>
            <a:ext cx="5534025" cy="4448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rPr>
              <a:t>The following </a:t>
            </a:r>
            <a:r>
              <a:rPr lang="en-US" sz="2200" dirty="0" err="1">
                <a:solidFill>
                  <a:schemeClr val="accent3">
                    <a:lumMod val="25000"/>
                  </a:schemeClr>
                </a:solidFill>
              </a:rPr>
              <a:t>quary</a:t>
            </a:r>
            <a:r>
              <a:rPr lang="en-US" sz="2200" dirty="0">
                <a:solidFill>
                  <a:schemeClr val="accent3">
                    <a:lumMod val="25000"/>
                  </a:schemeClr>
                </a:solidFill>
              </a:rPr>
              <a:t> takes the variable </a:t>
            </a:r>
            <a:r>
              <a:rPr lang="en-US" sz="2200" dirty="0" err="1">
                <a:solidFill>
                  <a:schemeClr val="accent3">
                    <a:lumMod val="25000"/>
                  </a:schemeClr>
                </a:solidFill>
              </a:rPr>
              <a:t>Launch</a:t>
            </a:r>
            <a:r>
              <a:rPr lang="en-US" sz="2400" dirty="0" err="1"/>
              <a:t>_Site</a:t>
            </a:r>
            <a:r>
              <a:rPr lang="en-US" sz="2400" dirty="0"/>
              <a:t> from the </a:t>
            </a:r>
            <a:r>
              <a:rPr lang="en-US" sz="2200" dirty="0">
                <a:solidFill>
                  <a:schemeClr val="accent3">
                    <a:lumMod val="25000"/>
                  </a:schemeClr>
                </a:solidFill>
              </a:rPr>
              <a:t>table </a:t>
            </a:r>
            <a:r>
              <a:rPr lang="en-US" sz="2000" dirty="0"/>
              <a:t>SPACEXTABLE and shows the unique values.</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11" name="Picture 10">
            <a:extLst>
              <a:ext uri="{FF2B5EF4-FFF2-40B4-BE49-F238E27FC236}">
                <a16:creationId xmlns:a16="http://schemas.microsoft.com/office/drawing/2014/main" id="{7F43C09E-0D46-70D1-FF2D-D2DD475A893A}"/>
              </a:ext>
            </a:extLst>
          </p:cNvPr>
          <p:cNvPicPr>
            <a:picLocks noChangeAspect="1"/>
          </p:cNvPicPr>
          <p:nvPr/>
        </p:nvPicPr>
        <p:blipFill>
          <a:blip r:embed="rId4"/>
          <a:stretch>
            <a:fillRect/>
          </a:stretch>
        </p:blipFill>
        <p:spPr>
          <a:xfrm>
            <a:off x="2717569" y="2577909"/>
            <a:ext cx="5850470" cy="374144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code takes the variable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from the table SPACEXTABLE and extracts 5 rows where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is “CCAFS SLC-40”.</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053E58C6-507B-E3AD-E190-C64D9C75B562}"/>
              </a:ext>
            </a:extLst>
          </p:cNvPr>
          <p:cNvPicPr>
            <a:picLocks noChangeAspect="1"/>
          </p:cNvPicPr>
          <p:nvPr/>
        </p:nvPicPr>
        <p:blipFill>
          <a:blip r:embed="rId3"/>
          <a:stretch>
            <a:fillRect/>
          </a:stretch>
        </p:blipFill>
        <p:spPr>
          <a:xfrm>
            <a:off x="2507164" y="2858058"/>
            <a:ext cx="7406320" cy="3569153"/>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following query calculates the sum of PAYLOAD_MASS_KG for all rows from SPACEXTABLE table where Customer is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7" name="Picture 6">
            <a:extLst>
              <a:ext uri="{FF2B5EF4-FFF2-40B4-BE49-F238E27FC236}">
                <a16:creationId xmlns:a16="http://schemas.microsoft.com/office/drawing/2014/main" id="{C040C5BD-8605-F9BC-6C28-AE0F0A9D85D0}"/>
              </a:ext>
            </a:extLst>
          </p:cNvPr>
          <p:cNvPicPr>
            <a:picLocks noChangeAspect="1"/>
          </p:cNvPicPr>
          <p:nvPr/>
        </p:nvPicPr>
        <p:blipFill>
          <a:blip r:embed="rId3"/>
          <a:stretch>
            <a:fillRect/>
          </a:stretch>
        </p:blipFill>
        <p:spPr>
          <a:xfrm>
            <a:off x="1676401" y="3335022"/>
            <a:ext cx="8505825" cy="195262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33561"/>
            <a:ext cx="10687962" cy="1603375"/>
          </a:xfrm>
          <a:prstGeom prst="rect">
            <a:avLst/>
          </a:prstGeom>
        </p:spPr>
        <p:txBody>
          <a:bodyPr lIns="91440" tIns="45720" rIns="91440" bIns="45720" anchor="t">
            <a:normAutofit/>
          </a:bodyPr>
          <a:lstStyle/>
          <a:p>
            <a:pPr>
              <a:lnSpc>
                <a:spcPct val="100000"/>
              </a:lnSpc>
              <a:spcBef>
                <a:spcPts val="1400"/>
              </a:spcBef>
            </a:pPr>
            <a:r>
              <a:rPr lang="es-MX" sz="2200" dirty="0">
                <a:solidFill>
                  <a:schemeClr val="accent3">
                    <a:lumMod val="25000"/>
                  </a:schemeClr>
                </a:solidFill>
                <a:latin typeface="Abadi" panose="020B0604020104020204" pitchFamily="34" charset="0"/>
              </a:rPr>
              <a:t>In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following</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plot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we</a:t>
            </a:r>
            <a:r>
              <a:rPr lang="es-MX" sz="2200" dirty="0">
                <a:solidFill>
                  <a:schemeClr val="accent3">
                    <a:lumMod val="25000"/>
                  </a:schemeClr>
                </a:solidFill>
                <a:latin typeface="Abadi" panose="020B0604020104020204" pitchFamily="34" charset="0"/>
              </a:rPr>
              <a:t> can observe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percentage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of</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succesfull</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launches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by</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launching</a:t>
            </a:r>
            <a:r>
              <a:rPr lang="es-MX" sz="2200" dirty="0">
                <a:solidFill>
                  <a:schemeClr val="accent3">
                    <a:lumMod val="25000"/>
                  </a:schemeClr>
                </a:solidFill>
                <a:latin typeface="Abadi" panose="020B0604020104020204" pitchFamily="34" charset="0"/>
              </a:rPr>
              <a:t> site.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location</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with</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highest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is</a:t>
            </a:r>
            <a:r>
              <a:rPr lang="es-MX" sz="2200" dirty="0">
                <a:solidFill>
                  <a:schemeClr val="accent3">
                    <a:lumMod val="25000"/>
                  </a:schemeClr>
                </a:solidFill>
                <a:latin typeface="Abadi" panose="020B0604020104020204" pitchFamily="34" charset="0"/>
              </a:rPr>
              <a:t> KSC LC-39A</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91783"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a:t>
            </a:r>
          </a:p>
        </p:txBody>
      </p:sp>
      <p:pic>
        <p:nvPicPr>
          <p:cNvPr id="4" name="Picture 3">
            <a:extLst>
              <a:ext uri="{FF2B5EF4-FFF2-40B4-BE49-F238E27FC236}">
                <a16:creationId xmlns:a16="http://schemas.microsoft.com/office/drawing/2014/main" id="{6DBA52D4-863D-CE77-853E-6D7DAA933C9E}"/>
              </a:ext>
            </a:extLst>
          </p:cNvPr>
          <p:cNvPicPr>
            <a:picLocks noChangeAspect="1"/>
          </p:cNvPicPr>
          <p:nvPr/>
        </p:nvPicPr>
        <p:blipFill>
          <a:blip r:embed="rId3"/>
          <a:stretch>
            <a:fillRect/>
          </a:stretch>
        </p:blipFill>
        <p:spPr>
          <a:xfrm>
            <a:off x="1054640" y="2435248"/>
            <a:ext cx="10082719" cy="3991963"/>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166503" cy="189842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0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 </a:t>
            </a:r>
          </a:p>
          <a:p>
            <a:pPr>
              <a:spcBef>
                <a:spcPts val="1400"/>
              </a:spcBef>
            </a:pPr>
            <a:r>
              <a:rPr lang="en-US" sz="2000" dirty="0">
                <a:solidFill>
                  <a:schemeClr val="accent3">
                    <a:lumMod val="25000"/>
                  </a:schemeClr>
                </a:solidFill>
                <a:latin typeface="Abadi" panose="020B0604020104020204" pitchFamily="34" charset="0"/>
              </a:rPr>
              <a:t>We will predict if the Falcon 9 first stage will land successfully.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540713"/>
            <a:ext cx="10551583" cy="1603375"/>
          </a:xfrm>
          <a:prstGeom prst="rect">
            <a:avLst/>
          </a:prstGeom>
        </p:spPr>
        <p:txBody>
          <a:bodyPr lIns="91440" tIns="45720" rIns="91440" bIns="45720" anchor="t">
            <a:normAutofit/>
          </a:bodyPr>
          <a:lstStyle/>
          <a:p>
            <a:pPr>
              <a:lnSpc>
                <a:spcPct val="100000"/>
              </a:lnSpc>
              <a:spcBef>
                <a:spcPts val="1400"/>
              </a:spcBef>
            </a:pPr>
            <a:r>
              <a:rPr lang="es-MX" sz="2200" dirty="0">
                <a:solidFill>
                  <a:schemeClr val="accent3">
                    <a:lumMod val="25000"/>
                  </a:schemeClr>
                </a:solidFill>
                <a:latin typeface="Abadi" panose="020B0604020104020204" pitchFamily="34" charset="0"/>
              </a:rPr>
              <a:t>Following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previous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plot</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here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we</a:t>
            </a:r>
            <a:r>
              <a:rPr lang="es-MX" sz="2200" dirty="0">
                <a:solidFill>
                  <a:schemeClr val="accent3">
                    <a:lumMod val="25000"/>
                  </a:schemeClr>
                </a:solidFill>
                <a:latin typeface="Abadi" panose="020B0604020104020204" pitchFamily="34" charset="0"/>
              </a:rPr>
              <a:t> observe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proportion</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of</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successful</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launches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on</a:t>
            </a:r>
            <a:r>
              <a:rPr lang="es-MX" sz="2200" dirty="0">
                <a:solidFill>
                  <a:schemeClr val="accent3">
                    <a:lumMod val="25000"/>
                  </a:schemeClr>
                </a:solidFill>
                <a:latin typeface="Abadi" panose="020B0604020104020204" pitchFamily="34" charset="0"/>
              </a:rPr>
              <a:t> KSC LC-39A. 76.9 % </a:t>
            </a:r>
            <a:r>
              <a:rPr lang="es-MX" sz="2200" dirty="0" err="1">
                <a:solidFill>
                  <a:schemeClr val="accent3">
                    <a:lumMod val="25000"/>
                  </a:schemeClr>
                </a:solidFill>
                <a:latin typeface="Abadi" panose="020B0604020104020204" pitchFamily="34" charset="0"/>
              </a:rPr>
              <a:t>of</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launches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were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successful</a:t>
            </a:r>
            <a:r>
              <a:rPr lang="es-MX"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on </a:t>
            </a:r>
            <a:r>
              <a:rPr lang="es-MX" dirty="0">
                <a:solidFill>
                  <a:srgbClr val="0948CB"/>
                </a:solidFill>
                <a:latin typeface="Abadi" panose="020B0604020104020204" pitchFamily="34" charset="0"/>
              </a:rPr>
              <a:t>KSC LC-39A</a:t>
            </a:r>
            <a:endParaRPr lang="en-US" dirty="0">
              <a:solidFill>
                <a:srgbClr val="0948CB"/>
              </a:solidFill>
              <a:latin typeface="Abadi"/>
            </a:endParaRPr>
          </a:p>
        </p:txBody>
      </p:sp>
      <p:pic>
        <p:nvPicPr>
          <p:cNvPr id="4" name="Picture 3">
            <a:extLst>
              <a:ext uri="{FF2B5EF4-FFF2-40B4-BE49-F238E27FC236}">
                <a16:creationId xmlns:a16="http://schemas.microsoft.com/office/drawing/2014/main" id="{6518BEB7-3345-6FBB-2730-AD834B2B7C34}"/>
              </a:ext>
            </a:extLst>
          </p:cNvPr>
          <p:cNvPicPr>
            <a:picLocks noChangeAspect="1"/>
          </p:cNvPicPr>
          <p:nvPr/>
        </p:nvPicPr>
        <p:blipFill>
          <a:blip r:embed="rId3"/>
          <a:stretch>
            <a:fillRect/>
          </a:stretch>
        </p:blipFill>
        <p:spPr>
          <a:xfrm>
            <a:off x="1051375" y="2565400"/>
            <a:ext cx="9916886" cy="37539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172103" cy="2169432"/>
          </a:xfrm>
          <a:prstGeom prst="rect">
            <a:avLst/>
          </a:prstGeom>
        </p:spPr>
        <p:txBody>
          <a:bodyPr lIns="91440" tIns="45720" rIns="91440" bIns="45720" anchor="t">
            <a:normAutofit/>
          </a:bodyPr>
          <a:lstStyle/>
          <a:p>
            <a:pPr>
              <a:lnSpc>
                <a:spcPct val="100000"/>
              </a:lnSpc>
              <a:spcBef>
                <a:spcPts val="1400"/>
              </a:spcBef>
            </a:pPr>
            <a:r>
              <a:rPr lang="es-MX" sz="2200" dirty="0">
                <a:solidFill>
                  <a:schemeClr val="accent3">
                    <a:lumMod val="25000"/>
                  </a:schemeClr>
                </a:solidFill>
                <a:latin typeface="Abadi" panose="020B0604020104020204" pitchFamily="34" charset="0"/>
              </a:rPr>
              <a:t>Here </a:t>
            </a:r>
            <a:r>
              <a:rPr lang="es-MX" sz="2200" dirty="0" err="1">
                <a:solidFill>
                  <a:schemeClr val="accent3">
                    <a:lumMod val="25000"/>
                  </a:schemeClr>
                </a:solidFill>
                <a:latin typeface="Abadi" panose="020B0604020104020204" pitchFamily="34" charset="0"/>
              </a:rPr>
              <a:t>we</a:t>
            </a:r>
            <a:r>
              <a:rPr lang="es-MX" sz="2200" dirty="0">
                <a:solidFill>
                  <a:schemeClr val="accent3">
                    <a:lumMod val="25000"/>
                  </a:schemeClr>
                </a:solidFill>
                <a:latin typeface="Abadi" panose="020B0604020104020204" pitchFamily="34" charset="0"/>
              </a:rPr>
              <a:t> observe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correlation</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between</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Payload</a:t>
            </a:r>
            <a:r>
              <a:rPr lang="es-MX" sz="2200" dirty="0">
                <a:solidFill>
                  <a:schemeClr val="accent3">
                    <a:lumMod val="25000"/>
                  </a:schemeClr>
                </a:solidFill>
                <a:latin typeface="Abadi" panose="020B0604020104020204" pitchFamily="34" charset="0"/>
              </a:rPr>
              <a:t> and </a:t>
            </a:r>
            <a:r>
              <a:rPr lang="es-MX" sz="2200" dirty="0" err="1">
                <a:solidFill>
                  <a:schemeClr val="accent3">
                    <a:lumMod val="25000"/>
                  </a:schemeClr>
                </a:solidFill>
                <a:latin typeface="Abadi" panose="020B0604020104020204" pitchFamily="34" charset="0"/>
              </a:rPr>
              <a:t>Success</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using</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the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payload</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range</a:t>
            </a:r>
            <a:r>
              <a:rPr lang="es-MX" sz="2200" dirty="0">
                <a:solidFill>
                  <a:schemeClr val="accent3">
                    <a:lumMod val="25000"/>
                  </a:schemeClr>
                </a:solidFill>
                <a:latin typeface="Abadi" panose="020B0604020104020204" pitchFamily="34" charset="0"/>
              </a:rPr>
              <a:t> </a:t>
            </a:r>
            <a:r>
              <a:rPr lang="es-MX" sz="2200" dirty="0" err="1">
                <a:solidFill>
                  <a:schemeClr val="accent3">
                    <a:lumMod val="25000"/>
                  </a:schemeClr>
                </a:solidFill>
                <a:latin typeface="Abadi" panose="020B0604020104020204" pitchFamily="34" charset="0"/>
              </a:rPr>
              <a:t>between</a:t>
            </a:r>
            <a:r>
              <a:rPr lang="es-MX" sz="2200" dirty="0">
                <a:solidFill>
                  <a:schemeClr val="accent3">
                    <a:lumMod val="25000"/>
                  </a:schemeClr>
                </a:solidFill>
                <a:latin typeface="Abadi" panose="020B0604020104020204" pitchFamily="34" charset="0"/>
              </a:rPr>
              <a:t> 2500-7500 (Kg).</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Success</a:t>
            </a:r>
          </a:p>
        </p:txBody>
      </p:sp>
      <p:pic>
        <p:nvPicPr>
          <p:cNvPr id="4" name="Picture 3">
            <a:extLst>
              <a:ext uri="{FF2B5EF4-FFF2-40B4-BE49-F238E27FC236}">
                <a16:creationId xmlns:a16="http://schemas.microsoft.com/office/drawing/2014/main" id="{E8E528C0-F38E-DDCC-7867-0E91166CAC04}"/>
              </a:ext>
            </a:extLst>
          </p:cNvPr>
          <p:cNvPicPr>
            <a:picLocks noChangeAspect="1"/>
          </p:cNvPicPr>
          <p:nvPr/>
        </p:nvPicPr>
        <p:blipFill>
          <a:blip r:embed="rId3"/>
          <a:stretch>
            <a:fillRect/>
          </a:stretch>
        </p:blipFill>
        <p:spPr>
          <a:xfrm>
            <a:off x="5027958" y="1769678"/>
            <a:ext cx="6962655" cy="3573916"/>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The plot compares the accuracy of all models. For this comparison the model used is the one with the best parameters. Based on this plot, the decision tree model has the higher accuracy.</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CDE1EE94-C674-EE89-A4AE-F5B119BCAA55}"/>
              </a:ext>
            </a:extLst>
          </p:cNvPr>
          <p:cNvPicPr>
            <a:picLocks noChangeAspect="1"/>
          </p:cNvPicPr>
          <p:nvPr/>
        </p:nvPicPr>
        <p:blipFill>
          <a:blip r:embed="rId3"/>
          <a:srcRect t="1910"/>
          <a:stretch>
            <a:fillRect/>
          </a:stretch>
        </p:blipFill>
        <p:spPr>
          <a:xfrm>
            <a:off x="6320558" y="1395970"/>
            <a:ext cx="5493921" cy="503124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04825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shows that the model predicted correctly 15 of the 18 samples in the test data.</a:t>
            </a:r>
          </a:p>
          <a:p>
            <a:pPr>
              <a:lnSpc>
                <a:spcPct val="100000"/>
              </a:lnSpc>
              <a:spcBef>
                <a:spcPts val="1400"/>
              </a:spcBef>
            </a:pPr>
            <a:r>
              <a:rPr lang="en-US" sz="2200" dirty="0">
                <a:solidFill>
                  <a:schemeClr val="accent3">
                    <a:lumMod val="25000"/>
                  </a:schemeClr>
                </a:solidFill>
                <a:latin typeface="Abadi" panose="020B0604020104020204" pitchFamily="34" charset="0"/>
              </a:rPr>
              <a:t>Only 3 samples that did not landed were predicted wrongly (as landed)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026" name="Picture 2">
            <a:extLst>
              <a:ext uri="{FF2B5EF4-FFF2-40B4-BE49-F238E27FC236}">
                <a16:creationId xmlns:a16="http://schemas.microsoft.com/office/drawing/2014/main" id="{CD875500-E79C-0B08-85B3-5486089303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691698"/>
            <a:ext cx="5048250" cy="433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17522"/>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0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000" dirty="0">
                <a:solidFill>
                  <a:schemeClr val="accent3">
                    <a:lumMod val="25000"/>
                  </a:schemeClr>
                </a:solidFill>
                <a:latin typeface="Abadi"/>
              </a:rPr>
              <a:t>Data collection methodology</a:t>
            </a:r>
            <a:r>
              <a:rPr lang="en-US" sz="8800" dirty="0">
                <a:solidFill>
                  <a:schemeClr val="accent3">
                    <a:lumMod val="25000"/>
                  </a:schemeClr>
                </a:solidFill>
                <a:latin typeface="Abadi"/>
              </a:rPr>
              <a:t>:</a:t>
            </a:r>
          </a:p>
          <a:p>
            <a:pPr lvl="1">
              <a:lnSpc>
                <a:spcPct val="120000"/>
              </a:lnSpc>
              <a:spcBef>
                <a:spcPts val="1400"/>
              </a:spcBef>
            </a:pPr>
            <a:r>
              <a:rPr lang="en-US" sz="7200" dirty="0">
                <a:solidFill>
                  <a:schemeClr val="bg2">
                    <a:lumMod val="50000"/>
                  </a:schemeClr>
                </a:solidFill>
                <a:latin typeface="Abadi"/>
              </a:rPr>
              <a:t>Data was obtained from SpaceX API and complemented with Falcon9 launches information scrapped from Wikipedia</a:t>
            </a:r>
          </a:p>
          <a:p>
            <a:pPr>
              <a:lnSpc>
                <a:spcPct val="120000"/>
              </a:lnSpc>
              <a:spcBef>
                <a:spcPts val="1400"/>
              </a:spcBef>
            </a:pPr>
            <a:r>
              <a:rPr lang="en-US" sz="80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200" dirty="0">
                <a:solidFill>
                  <a:schemeClr val="bg2">
                    <a:lumMod val="50000"/>
                  </a:schemeClr>
                </a:solidFill>
                <a:latin typeface="Abadi"/>
              </a:rPr>
              <a:t>Data was processed to obtain a variable “Outcome” with 1 meaning landing was successful and 0 meaning landing was not successful.</a:t>
            </a: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7200" dirty="0">
                <a:solidFill>
                  <a:schemeClr val="bg2">
                    <a:lumMod val="50000"/>
                  </a:schemeClr>
                </a:solidFill>
                <a:latin typeface="Abadi"/>
              </a:rPr>
              <a:t>Four models were tested: Logistic regression, SVM, Decision Trees and KNN.</a:t>
            </a:r>
          </a:p>
          <a:p>
            <a:pPr lvl="1">
              <a:lnSpc>
                <a:spcPct val="120000"/>
              </a:lnSpc>
              <a:spcBef>
                <a:spcPts val="1400"/>
              </a:spcBef>
            </a:pPr>
            <a:r>
              <a:rPr lang="en-US" sz="7200" dirty="0">
                <a:solidFill>
                  <a:schemeClr val="bg2">
                    <a:lumMod val="50000"/>
                  </a:schemeClr>
                </a:solidFill>
                <a:latin typeface="Abadi"/>
              </a:rPr>
              <a:t>Cross-validations was implemented to obtain the best parameters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https://github.com/randall-hidalgosanchez/IBM-Capstone/blob/main/Scripts/01.%20jupyter-labs-spacex-data-collection-api.ipynb</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https://github.com/randall-hidalgosanchez/IBM-Capstone/blob/main/Scripts/02.%20jupyter-labs-webscraping.ipynb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151</TotalTime>
  <Words>1500</Words>
  <Application>Microsoft Office PowerPoint</Application>
  <PresentationFormat>Widescreen</PresentationFormat>
  <Paragraphs>220</Paragraphs>
  <Slides>47</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Randall Hidalgo Sánchez</cp:lastModifiedBy>
  <cp:revision>206</cp:revision>
  <dcterms:created xsi:type="dcterms:W3CDTF">2021-04-29T18:58:34Z</dcterms:created>
  <dcterms:modified xsi:type="dcterms:W3CDTF">2025-07-15T04:03:40Z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